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a083bdd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a083bdd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a083bdd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a083bdd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a151b61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a151b61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a083bdd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a083bdd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9d4dcca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9d4dcca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9d4dcca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9d4dcca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d4dcca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d4dcca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9d4dcca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9d4dcca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9d4dcca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9d4dcca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9d4dcca9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9d4dcca9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22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Loan default prediction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presentation by Om Pandey</a:t>
            </a:r>
            <a:endParaRPr b="1"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25" y="1306900"/>
            <a:ext cx="2066925" cy="25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Design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(MLOps + Architecture)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37" name="Google Shape;137;p22"/>
          <p:cNvCxnSpPr/>
          <p:nvPr/>
        </p:nvCxnSpPr>
        <p:spPr>
          <a:xfrm flipH="1" rot="10800000">
            <a:off x="977275" y="2159525"/>
            <a:ext cx="4500" cy="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8" name="Google Shape;138;p22"/>
          <p:cNvSpPr txBox="1"/>
          <p:nvPr>
            <p:ph type="title"/>
          </p:nvPr>
        </p:nvSpPr>
        <p:spPr>
          <a:xfrm>
            <a:off x="981775" y="1997075"/>
            <a:ext cx="19605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ingestion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3113675" y="1600075"/>
            <a:ext cx="2454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Feature Engineering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4356749" y="3503075"/>
            <a:ext cx="1853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Training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 rot="10800000">
            <a:off x="3113675" y="17777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2" name="Google Shape;142;p22"/>
          <p:cNvCxnSpPr/>
          <p:nvPr/>
        </p:nvCxnSpPr>
        <p:spPr>
          <a:xfrm>
            <a:off x="4356750" y="3335075"/>
            <a:ext cx="42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3" name="Google Shape;143;p22"/>
          <p:cNvSpPr txBox="1"/>
          <p:nvPr>
            <p:ph type="title"/>
          </p:nvPr>
        </p:nvSpPr>
        <p:spPr>
          <a:xfrm>
            <a:off x="6634175" y="3929650"/>
            <a:ext cx="2087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Deploying Model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4" name="Google Shape;144;p22"/>
          <p:cNvCxnSpPr/>
          <p:nvPr/>
        </p:nvCxnSpPr>
        <p:spPr>
          <a:xfrm>
            <a:off x="1810600" y="333507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5" name="Google Shape;145;p22"/>
          <p:cNvSpPr txBox="1"/>
          <p:nvPr>
            <p:ph type="title"/>
          </p:nvPr>
        </p:nvSpPr>
        <p:spPr>
          <a:xfrm>
            <a:off x="5608127" y="1997075"/>
            <a:ext cx="1740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Saving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 flipH="1" rot="10800000">
            <a:off x="5608125" y="2160275"/>
            <a:ext cx="6300" cy="5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22"/>
          <p:cNvSpPr/>
          <p:nvPr/>
        </p:nvSpPr>
        <p:spPr>
          <a:xfrm>
            <a:off x="371150" y="2732375"/>
            <a:ext cx="1045200" cy="60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1416275" y="2732375"/>
            <a:ext cx="9252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2341475" y="2732375"/>
            <a:ext cx="1454700" cy="60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3796175" y="2732375"/>
            <a:ext cx="14547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5155875" y="2732375"/>
            <a:ext cx="910800" cy="60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6066575" y="2732375"/>
            <a:ext cx="1135200" cy="60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>
            <a:off x="6634175" y="333507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" name="Google Shape;154;p22"/>
          <p:cNvSpPr txBox="1"/>
          <p:nvPr>
            <p:ph type="title"/>
          </p:nvPr>
        </p:nvSpPr>
        <p:spPr>
          <a:xfrm>
            <a:off x="1810600" y="3929650"/>
            <a:ext cx="2087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Preprocessing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201675" y="2732375"/>
            <a:ext cx="1045200" cy="60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6" name="Google Shape;156;p22"/>
          <p:cNvCxnSpPr/>
          <p:nvPr/>
        </p:nvCxnSpPr>
        <p:spPr>
          <a:xfrm rot="10800000">
            <a:off x="7724275" y="17777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7" name="Google Shape;157;p22"/>
          <p:cNvSpPr txBox="1"/>
          <p:nvPr>
            <p:ph type="title"/>
          </p:nvPr>
        </p:nvSpPr>
        <p:spPr>
          <a:xfrm>
            <a:off x="7724275" y="1600075"/>
            <a:ext cx="14196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Monitoring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1F0FF"/>
            </a:gs>
            <a:gs pos="100000">
              <a:srgbClr val="C6DEF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4294967295" type="title"/>
          </p:nvPr>
        </p:nvSpPr>
        <p:spPr>
          <a:xfrm>
            <a:off x="1269600" y="135875"/>
            <a:ext cx="6604800" cy="1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75269"/>
                </a:solidFill>
              </a:rPr>
              <a:t>System Architecture for Production Deployment</a:t>
            </a:r>
            <a:endParaRPr sz="3600">
              <a:solidFill>
                <a:srgbClr val="375269"/>
              </a:solidFill>
            </a:endParaRPr>
          </a:p>
        </p:txBody>
      </p:sp>
      <p:sp>
        <p:nvSpPr>
          <p:cNvPr id="163" name="Google Shape;163;p23"/>
          <p:cNvSpPr txBox="1"/>
          <p:nvPr>
            <p:ph idx="4294967295" type="title"/>
          </p:nvPr>
        </p:nvSpPr>
        <p:spPr>
          <a:xfrm>
            <a:off x="528600" y="1387450"/>
            <a:ext cx="4783200" cy="3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Offline Pipeline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Data ingestion → validation → cleaning → feature engineering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Model training via MLflow + Optuna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Store artifacts in: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S3 (data + models)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MLflow Model Registry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Online Inference Pipeline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Containerized model (Docker/K8s)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Served via FastAPI or Flask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Deployed on: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Arial"/>
              <a:buChar char="◆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AWS ECS/EKS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Arial"/>
              <a:buChar char="◆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AWS Lambda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Arial"/>
              <a:buChar char="◆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Or SageMaker Endpoint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00" y="2965750"/>
            <a:ext cx="2931950" cy="189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5620000" y="1387450"/>
            <a:ext cx="29319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Feature Store</a:t>
            </a:r>
            <a:endParaRPr b="0" sz="1100">
              <a:solidFill>
                <a:srgbClr val="FFAA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SageMaker Feature Store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Ensures training-serving feature consistency</a:t>
            </a:r>
            <a:endParaRPr b="0" sz="11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idx="4294967295" type="title"/>
          </p:nvPr>
        </p:nvSpPr>
        <p:spPr>
          <a:xfrm>
            <a:off x="910975" y="339100"/>
            <a:ext cx="7336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907345"/>
                </a:solidFill>
              </a:rPr>
              <a:t>Build and Monitoring Strategies</a:t>
            </a:r>
            <a:endParaRPr sz="3600">
              <a:solidFill>
                <a:srgbClr val="907345"/>
              </a:solidFill>
            </a:endParaRPr>
          </a:p>
        </p:txBody>
      </p:sp>
      <p:sp>
        <p:nvSpPr>
          <p:cNvPr id="171" name="Google Shape;171;p24"/>
          <p:cNvSpPr txBox="1"/>
          <p:nvPr>
            <p:ph idx="4294967295" type="title"/>
          </p:nvPr>
        </p:nvSpPr>
        <p:spPr>
          <a:xfrm>
            <a:off x="225425" y="1107100"/>
            <a:ext cx="43467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Canary Build Strategy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Deploy new model to 5–10% of traffic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Monitor:</a:t>
            </a:r>
            <a:endParaRPr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Drift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Latency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AUC on streaming labeled data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If stable → rollout to 100%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If unstable → automatic rollback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 txBox="1"/>
          <p:nvPr>
            <p:ph idx="4294967295" type="title"/>
          </p:nvPr>
        </p:nvSpPr>
        <p:spPr>
          <a:xfrm>
            <a:off x="4572125" y="1107100"/>
            <a:ext cx="44418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Model Monitoring Strategy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Monitor:</a:t>
            </a:r>
            <a:endParaRPr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Prediction drift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Feature drift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Data quality issues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Model latency &amp; throughput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Business KPIs: default rate, approval rate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Tools:</a:t>
            </a:r>
            <a:endParaRPr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Evidently AI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AWS SageMaker Model Monitor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Alerts triggered on:</a:t>
            </a:r>
            <a:endParaRPr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AUC drop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Sudden spike in predicted default rate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Arial"/>
              <a:buAutoNum type="alphaLcPeriod"/>
            </a:pPr>
            <a:r>
              <a:rPr b="0" lang="en" sz="1400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Missing values in key features</a:t>
            </a:r>
            <a:endParaRPr b="0" sz="1400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4294967295" type="title"/>
          </p:nvPr>
        </p:nvSpPr>
        <p:spPr>
          <a:xfrm>
            <a:off x="1269600" y="339100"/>
            <a:ext cx="6604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75269"/>
                </a:solidFill>
              </a:rPr>
              <a:t>Security &amp; Governance</a:t>
            </a:r>
            <a:endParaRPr sz="3600">
              <a:solidFill>
                <a:srgbClr val="375269"/>
              </a:solidFill>
            </a:endParaRPr>
          </a:p>
        </p:txBody>
      </p:sp>
      <p:sp>
        <p:nvSpPr>
          <p:cNvPr id="178" name="Google Shape;178;p25"/>
          <p:cNvSpPr txBox="1"/>
          <p:nvPr>
            <p:ph idx="4294967295" type="title"/>
          </p:nvPr>
        </p:nvSpPr>
        <p:spPr>
          <a:xfrm>
            <a:off x="311375" y="1107100"/>
            <a:ext cx="4208400" cy="3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Data Security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Data encryption in transit (TLS 1.2+) and at rest (AES-256)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PII masking / tokenization for sensitive attributes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RBAC with IAM to restrict dataset and model access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Model Security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Versioned, signed models stored in MLflow Model Registry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API authentication via OAuth2/JWT + rate limiting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Input validation to prevent adversarial/model-probing attacks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 txBox="1"/>
          <p:nvPr>
            <p:ph idx="4294967295" type="title"/>
          </p:nvPr>
        </p:nvSpPr>
        <p:spPr>
          <a:xfrm>
            <a:off x="4626225" y="1107100"/>
            <a:ext cx="4208400" cy="3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Infrastructure Security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Deployment inside private VPC + subnet isolation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Secrets stored in Vault/Secrets Manager (no hard-coded creds)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Least-privilege access policies for all components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Governance &amp; Compliance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Model cards, SHAP reports, and full lineage tracking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MLflow auditing (params, metrics, data versions)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Compliance with RBI Fair Lending, GDPR, Responsible AI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Regular bias, fairness, and drift monitoring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4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6FE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712150"/>
            <a:ext cx="6604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Understanding the Problem</a:t>
            </a:r>
            <a:endParaRPr sz="2400"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Loan default prediction is a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binary classification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problem where the objective is to estimate the probability that a borrower will default on the loan.</a:t>
            </a:r>
            <a:br>
              <a:rPr b="0" lang="en" sz="1100">
                <a:latin typeface="Arial"/>
                <a:ea typeface="Arial"/>
                <a:cs typeface="Arial"/>
                <a:sym typeface="Arial"/>
              </a:rPr>
            </a:b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Key challenges include: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Highly imbalanced dataset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(default ~8–10%)</a:t>
            </a:r>
            <a:br>
              <a:rPr b="0" lang="en" sz="1100">
                <a:latin typeface="Arial"/>
                <a:ea typeface="Arial"/>
                <a:cs typeface="Arial"/>
                <a:sym typeface="Arial"/>
              </a:rPr>
            </a:b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Mixed data types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(numeric, categorical, ordinal, binary)</a:t>
            </a:r>
            <a:br>
              <a:rPr b="0" lang="en" sz="1100">
                <a:latin typeface="Arial"/>
                <a:ea typeface="Arial"/>
                <a:cs typeface="Arial"/>
                <a:sym typeface="Arial"/>
              </a:rPr>
            </a:b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Missing values across important features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Skewed distributions, strong outliers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Potential high-cardinality categories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Multiple correlated risk scores (Score_Source_1/2/3)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975" y="2217975"/>
            <a:ext cx="3106226" cy="232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Proposal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Follow a fool-proof ML-Workflow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Feature Engineering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Handling Imbalanced data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Training ML-Models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Evaluation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Business Solution/ Insights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System Design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E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1269600" y="339100"/>
            <a:ext cx="6604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DB663D"/>
                </a:solidFill>
              </a:rPr>
              <a:t>Data Preprocessing</a:t>
            </a:r>
            <a:endParaRPr sz="3600">
              <a:solidFill>
                <a:srgbClr val="DB663D"/>
              </a:solidFill>
            </a:endParaRPr>
          </a:p>
        </p:txBody>
      </p:sp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Handled missing values using: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Mean for numeric (&lt;10% missing)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Mode for categorical (&lt;10%)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Added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missingness indicator columns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for high-missing-risk attributes (e.g., </a:t>
            </a:r>
            <a:r>
              <a:rPr b="0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Score_Source_1_missing, House_Own_Age_Missing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)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Cleaned data types and enforced correct categories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Identified high-cardinality categorical columns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Outlier handling: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Binning for skewed variables (</a:t>
            </a:r>
            <a:r>
              <a:rPr b="0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Own_House_Age_bin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)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Log-transform planned for extremely skewed numeric attributes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00" y="1107100"/>
            <a:ext cx="2689273" cy="37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DDC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229550" y="339100"/>
            <a:ext cx="5143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907345"/>
                </a:solidFill>
              </a:rPr>
              <a:t>Feature Engineering</a:t>
            </a:r>
            <a:endParaRPr sz="3600">
              <a:solidFill>
                <a:srgbClr val="907345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1025600" y="1512750"/>
            <a:ext cx="3551400" cy="21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Label encoding categorical features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Binned house age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Derived missing indicators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Stratified splitting: 70/15/15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No scaling needed for tree models (our primary models)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400" y="152400"/>
            <a:ext cx="34301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1269600" y="339100"/>
            <a:ext cx="6604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907345"/>
                </a:solidFill>
              </a:rPr>
              <a:t>Handling Imbalanced data</a:t>
            </a:r>
            <a:endParaRPr sz="3600">
              <a:solidFill>
                <a:srgbClr val="907345"/>
              </a:solidFill>
            </a:endParaRPr>
          </a:p>
        </p:txBody>
      </p:sp>
      <p:sp>
        <p:nvSpPr>
          <p:cNvPr id="109" name="Google Shape;109;p18"/>
          <p:cNvSpPr txBox="1"/>
          <p:nvPr>
            <p:ph idx="4294967295" type="title"/>
          </p:nvPr>
        </p:nvSpPr>
        <p:spPr>
          <a:xfrm>
            <a:off x="568800" y="1728088"/>
            <a:ext cx="4003200" cy="22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Used: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Stratified splits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Tuned classification threshold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Top-5% recall metric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Tree models inherently handle imbalance (through scale_pos_weight)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25375"/>
            <a:ext cx="3803149" cy="241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2000250" y="353450"/>
            <a:ext cx="5143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EE2B5F"/>
                </a:solidFill>
              </a:rPr>
              <a:t>Feature Importance</a:t>
            </a:r>
            <a:endParaRPr sz="3600">
              <a:solidFill>
                <a:srgbClr val="EE2B5F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1467000" y="1465975"/>
            <a:ext cx="25578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Top Predictive Features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Score_Source_3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Score_Source_2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Score_Source_1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Credit_Amount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Employed_Days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Client_Education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Age_Days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rial"/>
              <a:buChar char="➢"/>
            </a:pPr>
            <a:r>
              <a:rPr b="0" lang="en" sz="1400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Loan_Annuity</a:t>
            </a:r>
            <a:endParaRPr b="0" sz="1400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025" y="1121450"/>
            <a:ext cx="3124071" cy="37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4294967295" type="title"/>
          </p:nvPr>
        </p:nvSpPr>
        <p:spPr>
          <a:xfrm>
            <a:off x="1269600" y="339100"/>
            <a:ext cx="6604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EE2B5F"/>
                </a:solidFill>
              </a:rPr>
              <a:t>Model Evaluation</a:t>
            </a:r>
            <a:endParaRPr sz="3600">
              <a:solidFill>
                <a:srgbClr val="EE2B5F"/>
              </a:solidFill>
            </a:endParaRPr>
          </a:p>
        </p:txBody>
      </p:sp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528600" y="1107100"/>
            <a:ext cx="5197200" cy="4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Metrics tracked: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Accuracy — not important for imbalance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AUC-ROC — how well the model separates defaulters &amp; non-defaulters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Recall (Sensitivity) — how many true defaulters we detect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F1 Score — balance between precision &amp; recall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Recall @Top 5% highest scores — crucial for loan-risk segmentation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SHAP explainability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Why Top-5% Recall?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Banks only look at the riskiest segment for manual review.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If the model can capture defaults within the top 5% predicted scores → business wins.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Best Model: LightGBM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AUC: 0.755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Recall: 0.840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F1: 0.216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0" lang="en" sz="1000">
                <a:latin typeface="Arial"/>
                <a:ea typeface="Arial"/>
                <a:cs typeface="Arial"/>
                <a:sym typeface="Arial"/>
              </a:rPr>
              <a:t>Recall @Top5%: 0.208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925" y="1572238"/>
            <a:ext cx="3106225" cy="31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4294967295" type="title"/>
          </p:nvPr>
        </p:nvSpPr>
        <p:spPr>
          <a:xfrm>
            <a:off x="1269600" y="339100"/>
            <a:ext cx="6604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375269"/>
                </a:solidFill>
              </a:rPr>
              <a:t>Business Solution / Insights</a:t>
            </a:r>
            <a:endParaRPr sz="3600">
              <a:solidFill>
                <a:srgbClr val="375269"/>
              </a:solidFill>
            </a:endParaRPr>
          </a:p>
        </p:txBody>
      </p:sp>
      <p:sp>
        <p:nvSpPr>
          <p:cNvPr id="130" name="Google Shape;130;p21"/>
          <p:cNvSpPr txBox="1"/>
          <p:nvPr>
            <p:ph idx="4294967295" type="title"/>
          </p:nvPr>
        </p:nvSpPr>
        <p:spPr>
          <a:xfrm>
            <a:off x="528600" y="1107100"/>
            <a:ext cx="5197200" cy="4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How the bank can use this model?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Automated pre-screening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Approve low-risk borrowers automatically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Manual review for high-risk top 5%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Dynamic loan pricing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Higher interest rate for borderline cases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Targeted credit-building programs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Employment stability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Financial literacy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◆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Lower-income customers benefit from guidance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5A6C"/>
                </a:solidFill>
                <a:latin typeface="Arial"/>
                <a:ea typeface="Arial"/>
                <a:cs typeface="Arial"/>
                <a:sym typeface="Arial"/>
              </a:rPr>
              <a:t>Financial Impact</a:t>
            </a:r>
            <a:endParaRPr sz="1100">
              <a:solidFill>
                <a:srgbClr val="5C5A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Reduction in NPAs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Increased approval accuracy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Lower manpower costs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882F4"/>
              </a:buClr>
              <a:buSzPts val="1000"/>
              <a:buFont typeface="Arial"/>
              <a:buChar char="➔"/>
            </a:pPr>
            <a:r>
              <a:rPr b="0" lang="en" sz="1100">
                <a:solidFill>
                  <a:srgbClr val="6882F4"/>
                </a:solidFill>
                <a:latin typeface="Arial"/>
                <a:ea typeface="Arial"/>
                <a:cs typeface="Arial"/>
                <a:sym typeface="Arial"/>
              </a:rPr>
              <a:t>Faster loan processing</a:t>
            </a:r>
            <a:endParaRPr b="0" sz="1100">
              <a:solidFill>
                <a:srgbClr val="688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800" y="1934475"/>
            <a:ext cx="3113400" cy="23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375269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